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72" r:id="rId4"/>
    <p:sldId id="263" r:id="rId5"/>
    <p:sldId id="257" r:id="rId6"/>
    <p:sldId id="273" r:id="rId7"/>
    <p:sldId id="259" r:id="rId8"/>
    <p:sldId id="262" r:id="rId9"/>
    <p:sldId id="271" r:id="rId10"/>
    <p:sldId id="260" r:id="rId11"/>
    <p:sldId id="264" r:id="rId12"/>
    <p:sldId id="261" r:id="rId13"/>
    <p:sldId id="265" r:id="rId14"/>
    <p:sldId id="266" r:id="rId15"/>
    <p:sldId id="26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690"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C7D86E3-0FAA-4BFE-B908-7926186B5477}" type="datetimeFigureOut">
              <a:rPr lang="en-US" smtClean="0"/>
              <a:pPr/>
              <a:t>4/9/2015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D0223B6-CDFE-4520-A54D-570149A6699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C7D86E3-0FAA-4BFE-B908-7926186B5477}" type="datetimeFigureOut">
              <a:rPr lang="en-US" smtClean="0"/>
              <a:pPr/>
              <a:t>4/9/2015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223B6-CDFE-4520-A54D-570149A6699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C7D86E3-0FAA-4BFE-B908-7926186B5477}" type="datetimeFigureOut">
              <a:rPr lang="en-US" smtClean="0"/>
              <a:pPr/>
              <a:t>4/9/2015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223B6-CDFE-4520-A54D-570149A6699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C7D86E3-0FAA-4BFE-B908-7926186B5477}" type="datetimeFigureOut">
              <a:rPr lang="en-US" smtClean="0"/>
              <a:pPr/>
              <a:t>4/9/2015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223B6-CDFE-4520-A54D-570149A6699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C7D86E3-0FAA-4BFE-B908-7926186B5477}" type="datetimeFigureOut">
              <a:rPr lang="en-US" smtClean="0"/>
              <a:pPr/>
              <a:t>4/9/2015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223B6-CDFE-4520-A54D-570149A6699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C7D86E3-0FAA-4BFE-B908-7926186B5477}" type="datetimeFigureOut">
              <a:rPr lang="en-US" smtClean="0"/>
              <a:pPr/>
              <a:t>4/9/2015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0223B6-CDFE-4520-A54D-570149A6699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C7D86E3-0FAA-4BFE-B908-7926186B5477}" type="datetimeFigureOut">
              <a:rPr lang="en-US" smtClean="0"/>
              <a:pPr/>
              <a:t>4/9/2015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223B6-CDFE-4520-A54D-570149A6699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C7D86E3-0FAA-4BFE-B908-7926186B5477}" type="datetimeFigureOut">
              <a:rPr lang="en-US" smtClean="0"/>
              <a:pPr/>
              <a:t>4/9/2015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223B6-CDFE-4520-A54D-570149A6699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7D86E3-0FAA-4BFE-B908-7926186B5477}" type="datetimeFigureOut">
              <a:rPr lang="en-US" smtClean="0"/>
              <a:pPr/>
              <a:t>4/9/2015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223B6-CDFE-4520-A54D-570149A6699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C7D86E3-0FAA-4BFE-B908-7926186B5477}" type="datetimeFigureOut">
              <a:rPr lang="en-US" smtClean="0"/>
              <a:pPr/>
              <a:t>4/9/2015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0223B6-CDFE-4520-A54D-570149A6699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C7D86E3-0FAA-4BFE-B908-7926186B5477}" type="datetimeFigureOut">
              <a:rPr lang="en-US" smtClean="0"/>
              <a:pPr/>
              <a:t>4/9/2015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D0223B6-CDFE-4520-A54D-570149A66991}"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C7D86E3-0FAA-4BFE-B908-7926186B5477}" type="datetimeFigureOut">
              <a:rPr lang="en-US" smtClean="0"/>
              <a:pPr/>
              <a:t>4/9/2015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D0223B6-CDFE-4520-A54D-570149A66991}"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8458200" cy="2057400"/>
          </a:xfrm>
        </p:spPr>
        <p:txBody>
          <a:bodyPr>
            <a:normAutofit/>
          </a:bodyPr>
          <a:lstStyle/>
          <a:p>
            <a:r>
              <a:rPr lang="en-US" sz="4000" dirty="0" smtClean="0"/>
              <a:t>La </a:t>
            </a:r>
            <a:r>
              <a:rPr lang="es-CO" sz="4000" dirty="0" smtClean="0"/>
              <a:t>Siesta</a:t>
            </a:r>
            <a:r>
              <a:rPr lang="en-US" sz="4000" dirty="0" smtClean="0"/>
              <a:t> del </a:t>
            </a:r>
            <a:r>
              <a:rPr lang="es-CO" sz="4000" dirty="0" smtClean="0"/>
              <a:t>martes</a:t>
            </a:r>
            <a:br>
              <a:rPr lang="es-CO" sz="4000" dirty="0" smtClean="0"/>
            </a:br>
            <a:r>
              <a:rPr lang="es-CO" sz="4000" dirty="0" smtClean="0"/>
              <a:t>Los FUNERALES de la mama Grande</a:t>
            </a:r>
            <a:r>
              <a:rPr lang="en-US" dirty="0" smtClean="0"/>
              <a:t>	</a:t>
            </a:r>
            <a:endParaRPr lang="en-US" dirty="0"/>
          </a:p>
        </p:txBody>
      </p:sp>
      <p:sp>
        <p:nvSpPr>
          <p:cNvPr id="3" name="Subtitle 2"/>
          <p:cNvSpPr>
            <a:spLocks noGrp="1"/>
          </p:cNvSpPr>
          <p:nvPr>
            <p:ph type="subTitle" idx="1"/>
          </p:nvPr>
        </p:nvSpPr>
        <p:spPr/>
        <p:txBody>
          <a:bodyPr>
            <a:normAutofit/>
          </a:bodyPr>
          <a:lstStyle/>
          <a:p>
            <a:r>
              <a:rPr lang="es-CO" sz="3200" dirty="0" smtClean="0"/>
              <a:t>Gabriel García Márquez </a:t>
            </a:r>
            <a:endParaRPr lang="es-CO"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err="1" smtClean="0"/>
              <a:t>Códigos</a:t>
            </a:r>
            <a:r>
              <a:rPr lang="en-US" b="1" smtClean="0"/>
              <a:t> </a:t>
            </a:r>
            <a:r>
              <a:rPr lang="en-US" b="1" err="1" smtClean="0"/>
              <a:t>culturales</a:t>
            </a:r>
            <a:endParaRPr lang="en-US"/>
          </a:p>
        </p:txBody>
      </p:sp>
      <p:sp>
        <p:nvSpPr>
          <p:cNvPr id="3" name="Content Placeholder 2"/>
          <p:cNvSpPr>
            <a:spLocks noGrp="1"/>
          </p:cNvSpPr>
          <p:nvPr>
            <p:ph idx="1"/>
          </p:nvPr>
        </p:nvSpPr>
        <p:spPr/>
        <p:txBody>
          <a:bodyPr>
            <a:normAutofit fontScale="85000" lnSpcReduction="20000"/>
          </a:bodyPr>
          <a:lstStyle/>
          <a:p>
            <a:endParaRPr lang="en-US" dirty="0" smtClean="0"/>
          </a:p>
          <a:p>
            <a:r>
              <a:rPr lang="es-ES" dirty="0" smtClean="0"/>
              <a:t>El luto</a:t>
            </a:r>
          </a:p>
          <a:p>
            <a:pPr lvl="1"/>
            <a:r>
              <a:rPr lang="es-ES" dirty="0" smtClean="0"/>
              <a:t>La gente hispana tradicionalmente guarda un </a:t>
            </a:r>
            <a:r>
              <a:rPr lang="es-ES" dirty="0" err="1" smtClean="0"/>
              <a:t>periódo</a:t>
            </a:r>
            <a:r>
              <a:rPr lang="es-ES" dirty="0" smtClean="0"/>
              <a:t> de luto después de la muerte de un familiar. Se lleva ropa negra durante este </a:t>
            </a:r>
            <a:r>
              <a:rPr lang="es-ES" dirty="0" err="1" smtClean="0"/>
              <a:t>periódo</a:t>
            </a:r>
            <a:r>
              <a:rPr lang="es-ES" dirty="0" smtClean="0"/>
              <a:t> de tiempo. Aunque estas costumbres están cambiando, todavía se observan en zonas rurales y tradicionales. </a:t>
            </a:r>
          </a:p>
          <a:p>
            <a:pPr lvl="1"/>
            <a:endParaRPr lang="es-ES" dirty="0" smtClean="0"/>
          </a:p>
          <a:p>
            <a:r>
              <a:rPr lang="es-ES" dirty="0" smtClean="0"/>
              <a:t>La siesta  </a:t>
            </a:r>
            <a:endParaRPr lang="en-US" dirty="0" smtClean="0"/>
          </a:p>
          <a:p>
            <a:pPr lvl="1"/>
            <a:r>
              <a:rPr lang="es-ES" dirty="0" smtClean="0"/>
              <a:t>En la mayoría de los países hispanos se reservan unas horas de descanso al mediodía después del almuerzo. Los negocios, las tiendas y las escuelas cierran desde la 1:30 o las 2 hasta las 4 aproximadamente, lo cual permite que la gente vuelva a sus casas para comer, descansar y a veces dormir un rato. En verano, como hace mucho calor por la tarde, no suele haber nadie en la calle durante las horas de la siesta. </a:t>
            </a:r>
          </a:p>
          <a:p>
            <a:endParaRPr lang="es-ES" dirty="0" smtClean="0"/>
          </a:p>
          <a:p>
            <a:pPr lvl="1"/>
            <a:endParaRPr lang="es-E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Códigos culturales #2</a:t>
            </a:r>
            <a:endParaRPr lang="en-US"/>
          </a:p>
        </p:txBody>
      </p:sp>
      <p:sp>
        <p:nvSpPr>
          <p:cNvPr id="3" name="Content Placeholder 2"/>
          <p:cNvSpPr>
            <a:spLocks noGrp="1"/>
          </p:cNvSpPr>
          <p:nvPr>
            <p:ph idx="1"/>
          </p:nvPr>
        </p:nvSpPr>
        <p:spPr/>
        <p:txBody>
          <a:bodyPr/>
          <a:lstStyle/>
          <a:p>
            <a:endParaRPr lang="en-US" dirty="0" smtClean="0"/>
          </a:p>
          <a:p>
            <a:r>
              <a:rPr lang="es-ES" dirty="0" smtClean="0"/>
              <a:t>El martes</a:t>
            </a:r>
          </a:p>
          <a:p>
            <a:pPr lvl="1"/>
            <a:r>
              <a:rPr lang="es-ES" dirty="0" smtClean="0"/>
              <a:t>El martes es un día de mala suerte en los países hispanos (el martes 13 es como el viernes 13 en los Estados Unidos). </a:t>
            </a:r>
          </a:p>
          <a:p>
            <a:endParaRPr lang="en-US" dirty="0" smtClean="0"/>
          </a:p>
          <a:p>
            <a:pPr lvl="1"/>
            <a:r>
              <a:rPr lang="es-ES" dirty="0" smtClean="0"/>
              <a:t>También hay un refrán muy conocido que dice: “Día trece, día martes, no te cases ni te embarques.” </a:t>
            </a:r>
          </a:p>
          <a:p>
            <a:pPr lvl="1"/>
            <a:endParaRPr lang="es-E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err="1" smtClean="0"/>
              <a:t>Código</a:t>
            </a:r>
            <a:r>
              <a:rPr lang="en-US" b="1" smtClean="0"/>
              <a:t> </a:t>
            </a:r>
            <a:r>
              <a:rPr lang="en-US" b="1" err="1" smtClean="0"/>
              <a:t>geografíco</a:t>
            </a:r>
            <a:endParaRPr lang="en-US"/>
          </a:p>
        </p:txBody>
      </p:sp>
      <p:sp>
        <p:nvSpPr>
          <p:cNvPr id="3" name="Content Placeholder 2"/>
          <p:cNvSpPr>
            <a:spLocks noGrp="1"/>
          </p:cNvSpPr>
          <p:nvPr>
            <p:ph idx="1"/>
          </p:nvPr>
        </p:nvSpPr>
        <p:spPr/>
        <p:txBody>
          <a:bodyPr/>
          <a:lstStyle/>
          <a:p>
            <a:r>
              <a:rPr lang="es-ES" dirty="0" smtClean="0"/>
              <a:t>“La siesta del martes” tiene lugar en Macondo</a:t>
            </a:r>
          </a:p>
          <a:p>
            <a:pPr lvl="1"/>
            <a:r>
              <a:rPr lang="es-ES" dirty="0" smtClean="0"/>
              <a:t>el pueblo imaginario de García Márquez </a:t>
            </a:r>
          </a:p>
          <a:p>
            <a:pPr lvl="1"/>
            <a:r>
              <a:rPr lang="es-ES" dirty="0" smtClean="0"/>
              <a:t>es parecido al pueblo de Aracataca donde fue criado.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Conviene saber </a:t>
            </a:r>
            <a:endParaRPr lang="en-US"/>
          </a:p>
        </p:txBody>
      </p:sp>
      <p:sp>
        <p:nvSpPr>
          <p:cNvPr id="3" name="Content Placeholder 2"/>
          <p:cNvSpPr>
            <a:spLocks noGrp="1"/>
          </p:cNvSpPr>
          <p:nvPr>
            <p:ph idx="1"/>
          </p:nvPr>
        </p:nvSpPr>
        <p:spPr/>
        <p:txBody>
          <a:bodyPr/>
          <a:lstStyle/>
          <a:p>
            <a:r>
              <a:rPr lang="es-ES" dirty="0" smtClean="0"/>
              <a:t>García Márquez ha contado muchas veces que la mujer de "La siesta del martes" está inspirada en el recuerdo de un día en que él vio llegar a Aracataca, abrasada por el sol y por la curiosidad de todo el pueblo, una mujer, con una niña de la mano y un ramo de flores para la tumba de su hijo, mientras en toda Aracataca corría el rumor: "Aquí viene la madre del ladrón". García Márquez durante años consideró éste su mejor cuento.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Conviene saber </a:t>
            </a:r>
            <a:endParaRPr lang="en-US"/>
          </a:p>
        </p:txBody>
      </p:sp>
      <p:sp>
        <p:nvSpPr>
          <p:cNvPr id="3" name="Content Placeholder 2"/>
          <p:cNvSpPr>
            <a:spLocks noGrp="1"/>
          </p:cNvSpPr>
          <p:nvPr>
            <p:ph idx="1"/>
          </p:nvPr>
        </p:nvSpPr>
        <p:spPr/>
        <p:txBody>
          <a:bodyPr>
            <a:normAutofit fontScale="85000" lnSpcReduction="20000"/>
          </a:bodyPr>
          <a:lstStyle/>
          <a:p>
            <a:r>
              <a:rPr lang="es-ES" dirty="0" smtClean="0"/>
              <a:t>el texto de "La siesta del martes" trae una descripción de las llaves del cementerio: </a:t>
            </a:r>
          </a:p>
          <a:p>
            <a:pPr lvl="1"/>
            <a:r>
              <a:rPr lang="es-ES" dirty="0" smtClean="0"/>
              <a:t>"dos llaves grandes y oxidadas, como la niña imaginaba y como imaginaba la madre cuando era niña y como debió imaginar el propio sacerdote alguna vez que eran las llaves de San Pedro". </a:t>
            </a:r>
          </a:p>
          <a:p>
            <a:pPr lvl="1"/>
            <a:r>
              <a:rPr lang="es-ES" dirty="0" smtClean="0"/>
              <a:t>Ésta es una referencia al versículo del evangelio cristiano en que Jesucristo encarga al apóstol san Pedro las llaves del reino de Dios, encomendándole la vigilancia sobre la entrada de los fieles difuntos al cielo. </a:t>
            </a:r>
          </a:p>
          <a:p>
            <a:pPr lvl="1"/>
            <a:r>
              <a:rPr lang="es-ES" dirty="0" smtClean="0"/>
              <a:t>Las llaves del cementerio se parecen a las imaginadas por la mujer, por su hija, y aun por el cura, desde que aprendieron el versículo en su niñez. </a:t>
            </a:r>
          </a:p>
          <a:p>
            <a:pPr lvl="1"/>
            <a:r>
              <a:rPr lang="es-ES" dirty="0" smtClean="0"/>
              <a:t>Por eso el aspecto de las llaves tiende a inspirarles un temor reverente. Claro está, no dejan de ser las llaves del cementerio, que pide la mujer, por apenas más de una hora, para visitar la tumba de su hijo recién muerto.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Conviene saber </a:t>
            </a:r>
            <a:endParaRPr lang="en-US"/>
          </a:p>
        </p:txBody>
      </p:sp>
      <p:sp>
        <p:nvSpPr>
          <p:cNvPr id="3" name="Content Placeholder 2"/>
          <p:cNvSpPr>
            <a:spLocks noGrp="1"/>
          </p:cNvSpPr>
          <p:nvPr>
            <p:ph idx="1"/>
          </p:nvPr>
        </p:nvSpPr>
        <p:spPr/>
        <p:txBody>
          <a:bodyPr/>
          <a:lstStyle/>
          <a:p>
            <a:r>
              <a:rPr lang="es-ES" dirty="0" smtClean="0"/>
              <a:t>García Márquez tiene una obsesión respecto a su propia muerte: </a:t>
            </a:r>
          </a:p>
          <a:p>
            <a:pPr lvl="1"/>
            <a:r>
              <a:rPr lang="es-ES" dirty="0" smtClean="0"/>
              <a:t>quiere que la gente le lleve flores y testimonios de afecto al pie de su tumba.</a:t>
            </a:r>
          </a:p>
          <a:p>
            <a:pPr lvl="1"/>
            <a:r>
              <a:rPr lang="es-ES" dirty="0" smtClean="0"/>
              <a:t>esta obsesión se basará tal vez en la experiencia que tuvo en su niñez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Gabriel </a:t>
            </a:r>
            <a:r>
              <a:rPr lang="en-US" dirty="0" err="1" smtClean="0"/>
              <a:t>García</a:t>
            </a:r>
            <a:r>
              <a:rPr lang="en-US" dirty="0" smtClean="0"/>
              <a:t> </a:t>
            </a:r>
            <a:r>
              <a:rPr lang="en-US" dirty="0" err="1" smtClean="0"/>
              <a:t>Márquez</a:t>
            </a:r>
            <a:r>
              <a:rPr lang="en-US" dirty="0" smtClean="0"/>
              <a:t> </a:t>
            </a:r>
            <a:endParaRPr lang="en-US" dirty="0"/>
          </a:p>
        </p:txBody>
      </p:sp>
      <p:sp>
        <p:nvSpPr>
          <p:cNvPr id="3" name="Content Placeholder 2"/>
          <p:cNvSpPr>
            <a:spLocks noGrp="1"/>
          </p:cNvSpPr>
          <p:nvPr>
            <p:ph idx="1"/>
          </p:nvPr>
        </p:nvSpPr>
        <p:spPr/>
        <p:txBody>
          <a:bodyPr>
            <a:normAutofit fontScale="92500"/>
          </a:bodyPr>
          <a:lstStyle/>
          <a:p>
            <a:r>
              <a:rPr lang="en-US" dirty="0" err="1" smtClean="0"/>
              <a:t>Nació</a:t>
            </a:r>
            <a:r>
              <a:rPr lang="en-US" dirty="0" smtClean="0"/>
              <a:t> en </a:t>
            </a:r>
            <a:r>
              <a:rPr lang="en-US" dirty="0" err="1" smtClean="0"/>
              <a:t>Aracataca</a:t>
            </a:r>
            <a:r>
              <a:rPr lang="en-US" dirty="0" smtClean="0"/>
              <a:t>, un pueblo </a:t>
            </a:r>
            <a:r>
              <a:rPr lang="en-US" dirty="0" err="1" smtClean="0"/>
              <a:t>costero</a:t>
            </a:r>
            <a:r>
              <a:rPr lang="en-US" dirty="0" smtClean="0"/>
              <a:t> de Colombia (1928)</a:t>
            </a:r>
          </a:p>
          <a:p>
            <a:r>
              <a:rPr lang="en-US" dirty="0" smtClean="0"/>
              <a:t>Trabajó como </a:t>
            </a:r>
            <a:r>
              <a:rPr lang="en-US" dirty="0" err="1" smtClean="0"/>
              <a:t>periodista</a:t>
            </a:r>
            <a:endParaRPr lang="en-US" dirty="0" smtClean="0"/>
          </a:p>
          <a:p>
            <a:r>
              <a:rPr lang="en-US" dirty="0" smtClean="0"/>
              <a:t>El </a:t>
            </a:r>
            <a:r>
              <a:rPr lang="en-US" dirty="0" err="1" smtClean="0"/>
              <a:t>novelista</a:t>
            </a:r>
            <a:r>
              <a:rPr lang="en-US" dirty="0" smtClean="0"/>
              <a:t> </a:t>
            </a:r>
            <a:r>
              <a:rPr lang="en-US" dirty="0" err="1" smtClean="0"/>
              <a:t>más</a:t>
            </a:r>
            <a:r>
              <a:rPr lang="en-US" dirty="0" smtClean="0"/>
              <a:t> </a:t>
            </a:r>
            <a:r>
              <a:rPr lang="en-US" dirty="0" err="1" smtClean="0"/>
              <a:t>apreciado</a:t>
            </a:r>
            <a:r>
              <a:rPr lang="en-US" dirty="0" smtClean="0"/>
              <a:t> del “Boom” de la </a:t>
            </a:r>
            <a:r>
              <a:rPr lang="en-US" dirty="0" err="1" smtClean="0"/>
              <a:t>narrativa</a:t>
            </a:r>
            <a:r>
              <a:rPr lang="en-US" dirty="0" smtClean="0"/>
              <a:t> </a:t>
            </a:r>
            <a:r>
              <a:rPr lang="en-US" dirty="0" err="1" smtClean="0"/>
              <a:t>hispanoamericana</a:t>
            </a:r>
            <a:endParaRPr lang="en-US" dirty="0" smtClean="0"/>
          </a:p>
          <a:p>
            <a:pPr lvl="1"/>
            <a:r>
              <a:rPr lang="en-US" dirty="0" smtClean="0"/>
              <a:t>A.  Su </a:t>
            </a:r>
            <a:r>
              <a:rPr lang="en-US" dirty="0" err="1" smtClean="0"/>
              <a:t>fértil</a:t>
            </a:r>
            <a:r>
              <a:rPr lang="en-US" dirty="0" smtClean="0"/>
              <a:t> </a:t>
            </a:r>
            <a:r>
              <a:rPr lang="en-US" dirty="0" err="1" smtClean="0"/>
              <a:t>imaginación</a:t>
            </a:r>
            <a:endParaRPr lang="en-US" dirty="0" smtClean="0"/>
          </a:p>
          <a:p>
            <a:pPr lvl="1"/>
            <a:r>
              <a:rPr lang="en-US" dirty="0" smtClean="0"/>
              <a:t>B.  Su </a:t>
            </a:r>
            <a:r>
              <a:rPr lang="en-US" dirty="0" err="1" smtClean="0"/>
              <a:t>intenso</a:t>
            </a:r>
            <a:r>
              <a:rPr lang="en-US" dirty="0" smtClean="0"/>
              <a:t> </a:t>
            </a:r>
            <a:r>
              <a:rPr lang="en-US" dirty="0" err="1" smtClean="0"/>
              <a:t>humanismo</a:t>
            </a:r>
            <a:r>
              <a:rPr lang="en-US" dirty="0" smtClean="0"/>
              <a:t> </a:t>
            </a:r>
          </a:p>
          <a:p>
            <a:pPr lvl="2"/>
            <a:r>
              <a:rPr lang="en-US" dirty="0" smtClean="0"/>
              <a:t>Un </a:t>
            </a:r>
            <a:r>
              <a:rPr lang="en-US" dirty="0" err="1" smtClean="0"/>
              <a:t>enfoque</a:t>
            </a:r>
            <a:r>
              <a:rPr lang="en-US" dirty="0" smtClean="0"/>
              <a:t> en lo </a:t>
            </a:r>
            <a:r>
              <a:rPr lang="en-US" dirty="0" err="1" smtClean="0"/>
              <a:t>humano</a:t>
            </a:r>
            <a:r>
              <a:rPr lang="en-US" dirty="0" smtClean="0"/>
              <a:t> y lo </a:t>
            </a:r>
            <a:r>
              <a:rPr lang="en-US" dirty="0" err="1" smtClean="0"/>
              <a:t>práctico</a:t>
            </a:r>
            <a:r>
              <a:rPr lang="en-US" dirty="0" smtClean="0"/>
              <a:t> a </a:t>
            </a:r>
            <a:r>
              <a:rPr lang="en-US" dirty="0" err="1" smtClean="0"/>
              <a:t>despensas</a:t>
            </a:r>
            <a:r>
              <a:rPr lang="en-US" dirty="0" smtClean="0"/>
              <a:t> de lo </a:t>
            </a:r>
            <a:r>
              <a:rPr lang="en-US" dirty="0" err="1" smtClean="0"/>
              <a:t>abstracto</a:t>
            </a:r>
            <a:r>
              <a:rPr lang="en-US" dirty="0" smtClean="0"/>
              <a:t> y lo </a:t>
            </a:r>
            <a:r>
              <a:rPr lang="en-US" dirty="0" err="1" smtClean="0"/>
              <a:t>especulativo</a:t>
            </a:r>
            <a:endParaRPr lang="en-US" dirty="0" smtClean="0"/>
          </a:p>
          <a:p>
            <a:pPr lvl="1"/>
            <a:r>
              <a:rPr lang="en-US" dirty="0" smtClean="0"/>
              <a:t>C.  Su </a:t>
            </a:r>
            <a:r>
              <a:rPr lang="en-US" dirty="0" err="1" smtClean="0"/>
              <a:t>sofisticado</a:t>
            </a:r>
            <a:r>
              <a:rPr lang="en-US" dirty="0" smtClean="0"/>
              <a:t> </a:t>
            </a:r>
            <a:r>
              <a:rPr lang="en-US" dirty="0" err="1" smtClean="0"/>
              <a:t>sentido</a:t>
            </a:r>
            <a:r>
              <a:rPr lang="en-US" dirty="0" smtClean="0"/>
              <a:t>  del humor</a:t>
            </a:r>
          </a:p>
          <a:p>
            <a:pPr lvl="1"/>
            <a:r>
              <a:rPr lang="en-US" dirty="0" smtClean="0"/>
              <a:t>D.  Su </a:t>
            </a:r>
            <a:r>
              <a:rPr lang="en-US" dirty="0" err="1" smtClean="0"/>
              <a:t>versatilidad</a:t>
            </a:r>
            <a:r>
              <a:rPr lang="en-US" dirty="0" smtClean="0"/>
              <a:t> </a:t>
            </a:r>
            <a:r>
              <a:rPr lang="en-US" dirty="0" err="1" smtClean="0"/>
              <a:t>estilística</a:t>
            </a:r>
            <a:r>
              <a:rPr lang="en-US" dirty="0" smtClean="0"/>
              <a:t>, o sea, </a:t>
            </a:r>
            <a:r>
              <a:rPr lang="en-US" dirty="0" err="1" smtClean="0"/>
              <a:t>su</a:t>
            </a:r>
            <a:r>
              <a:rPr lang="en-US" dirty="0" smtClean="0"/>
              <a:t> </a:t>
            </a:r>
            <a:r>
              <a:rPr lang="en-US" dirty="0" err="1" smtClean="0"/>
              <a:t>hablildad</a:t>
            </a:r>
            <a:r>
              <a:rPr lang="en-US" dirty="0" smtClean="0"/>
              <a:t> de </a:t>
            </a:r>
            <a:r>
              <a:rPr lang="en-US" dirty="0" err="1" smtClean="0"/>
              <a:t>usar</a:t>
            </a:r>
            <a:r>
              <a:rPr lang="en-US" dirty="0" smtClean="0"/>
              <a:t> </a:t>
            </a:r>
            <a:r>
              <a:rPr lang="en-US" dirty="0" err="1" smtClean="0"/>
              <a:t>diferentes</a:t>
            </a:r>
            <a:r>
              <a:rPr lang="en-US" dirty="0" smtClean="0"/>
              <a:t> </a:t>
            </a:r>
            <a:r>
              <a:rPr lang="en-US" dirty="0" err="1" smtClean="0"/>
              <a:t>estilos</a:t>
            </a:r>
            <a:r>
              <a:rPr lang="en-US" dirty="0" smtClean="0"/>
              <a:t> en </a:t>
            </a:r>
            <a:r>
              <a:rPr lang="en-US" dirty="0" err="1" smtClean="0"/>
              <a:t>diferentes</a:t>
            </a:r>
            <a:r>
              <a:rPr lang="en-US" dirty="0" smtClean="0"/>
              <a:t> </a:t>
            </a:r>
            <a:r>
              <a:rPr lang="en-US" dirty="0" err="1" smtClean="0"/>
              <a:t>obras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Gabriel García Márquez  #2</a:t>
            </a:r>
            <a:endParaRPr lang="en-US"/>
          </a:p>
        </p:txBody>
      </p:sp>
      <p:sp>
        <p:nvSpPr>
          <p:cNvPr id="3" name="Content Placeholder 2"/>
          <p:cNvSpPr>
            <a:spLocks noGrp="1"/>
          </p:cNvSpPr>
          <p:nvPr>
            <p:ph idx="1"/>
          </p:nvPr>
        </p:nvSpPr>
        <p:spPr/>
        <p:txBody>
          <a:bodyPr/>
          <a:lstStyle/>
          <a:p>
            <a:r>
              <a:rPr lang="en-US" dirty="0" smtClean="0"/>
              <a:t>Se le </a:t>
            </a:r>
            <a:r>
              <a:rPr lang="en-US" dirty="0" err="1" smtClean="0"/>
              <a:t>conoce</a:t>
            </a:r>
            <a:r>
              <a:rPr lang="en-US" dirty="0" smtClean="0"/>
              <a:t> </a:t>
            </a:r>
            <a:r>
              <a:rPr lang="en-US" dirty="0" err="1" smtClean="0"/>
              <a:t>por</a:t>
            </a:r>
            <a:r>
              <a:rPr lang="en-US" dirty="0" smtClean="0"/>
              <a:t> </a:t>
            </a:r>
            <a:r>
              <a:rPr lang="en-US" dirty="0" err="1" smtClean="0"/>
              <a:t>su</a:t>
            </a:r>
            <a:r>
              <a:rPr lang="en-US" dirty="0" smtClean="0"/>
              <a:t> </a:t>
            </a:r>
            <a:r>
              <a:rPr lang="en-US" dirty="0" err="1" smtClean="0"/>
              <a:t>uso</a:t>
            </a:r>
            <a:r>
              <a:rPr lang="en-US" dirty="0" smtClean="0"/>
              <a:t> del </a:t>
            </a:r>
            <a:r>
              <a:rPr lang="en-US" i="1" u="sng" dirty="0" err="1" smtClean="0"/>
              <a:t>realismo</a:t>
            </a:r>
            <a:r>
              <a:rPr lang="en-US" i="1" u="sng" dirty="0" smtClean="0"/>
              <a:t> </a:t>
            </a:r>
            <a:r>
              <a:rPr lang="en-US" i="1" u="sng" dirty="0" err="1" smtClean="0"/>
              <a:t>mágico</a:t>
            </a:r>
            <a:endParaRPr lang="en-US" i="1" u="sng" dirty="0" smtClean="0"/>
          </a:p>
          <a:p>
            <a:pPr lvl="1"/>
            <a:r>
              <a:rPr lang="en-US" dirty="0" err="1" smtClean="0"/>
              <a:t>una</a:t>
            </a:r>
            <a:r>
              <a:rPr lang="en-US" dirty="0" smtClean="0"/>
              <a:t> forma de </a:t>
            </a:r>
            <a:r>
              <a:rPr lang="en-US" dirty="0" err="1" smtClean="0"/>
              <a:t>narrativa</a:t>
            </a:r>
            <a:r>
              <a:rPr lang="en-US" dirty="0" smtClean="0"/>
              <a:t> </a:t>
            </a:r>
            <a:r>
              <a:rPr lang="en-US" dirty="0" err="1" smtClean="0"/>
              <a:t>moderna</a:t>
            </a:r>
            <a:r>
              <a:rPr lang="en-US" dirty="0" smtClean="0"/>
              <a:t> en la </a:t>
            </a:r>
            <a:r>
              <a:rPr lang="en-US" dirty="0" err="1" smtClean="0"/>
              <a:t>que</a:t>
            </a:r>
            <a:r>
              <a:rPr lang="en-US" dirty="0" smtClean="0"/>
              <a:t> se </a:t>
            </a:r>
            <a:r>
              <a:rPr lang="en-US" dirty="0" err="1" smtClean="0"/>
              <a:t>emplean</a:t>
            </a:r>
            <a:r>
              <a:rPr lang="en-US" dirty="0" smtClean="0"/>
              <a:t> </a:t>
            </a:r>
            <a:r>
              <a:rPr lang="en-US" dirty="0" err="1" smtClean="0"/>
              <a:t>elementos</a:t>
            </a:r>
            <a:r>
              <a:rPr lang="en-US" dirty="0" smtClean="0"/>
              <a:t> </a:t>
            </a:r>
            <a:r>
              <a:rPr lang="en-US" dirty="0" err="1" smtClean="0"/>
              <a:t>irreales</a:t>
            </a:r>
            <a:r>
              <a:rPr lang="en-US" dirty="0" smtClean="0"/>
              <a:t> o </a:t>
            </a:r>
            <a:r>
              <a:rPr lang="en-US" dirty="0" err="1" smtClean="0"/>
              <a:t>improbables</a:t>
            </a:r>
            <a:r>
              <a:rPr lang="en-US" dirty="0" smtClean="0"/>
              <a:t> </a:t>
            </a:r>
            <a:r>
              <a:rPr lang="en-US" dirty="0" err="1" smtClean="0"/>
              <a:t>dentro</a:t>
            </a:r>
            <a:r>
              <a:rPr lang="en-US" dirty="0" smtClean="0"/>
              <a:t> de un </a:t>
            </a:r>
            <a:r>
              <a:rPr lang="en-US" dirty="0" err="1" smtClean="0"/>
              <a:t>marco</a:t>
            </a:r>
            <a:r>
              <a:rPr lang="en-US" dirty="0" smtClean="0"/>
              <a:t> </a:t>
            </a:r>
            <a:r>
              <a:rPr lang="en-US" dirty="0" err="1" smtClean="0"/>
              <a:t>realista</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La Siesta del </a:t>
            </a:r>
            <a:r>
              <a:rPr lang="en-US" dirty="0" err="1" smtClean="0"/>
              <a:t>martes</a:t>
            </a:r>
            <a:endParaRPr lang="en-US" dirty="0"/>
          </a:p>
        </p:txBody>
      </p:sp>
      <p:sp>
        <p:nvSpPr>
          <p:cNvPr id="3" name="Content Placeholder 2"/>
          <p:cNvSpPr>
            <a:spLocks noGrp="1"/>
          </p:cNvSpPr>
          <p:nvPr>
            <p:ph idx="1"/>
          </p:nvPr>
        </p:nvSpPr>
        <p:spPr/>
        <p:txBody>
          <a:bodyPr/>
          <a:lstStyle/>
          <a:p>
            <a:r>
              <a:rPr lang="es-CO" dirty="0" smtClean="0"/>
              <a:t>Escribió</a:t>
            </a:r>
            <a:r>
              <a:rPr lang="en-US" dirty="0" smtClean="0"/>
              <a:t> en la tercera persona</a:t>
            </a:r>
          </a:p>
          <a:p>
            <a:r>
              <a:rPr lang="en-US" dirty="0" smtClean="0"/>
              <a:t>En el pasado</a:t>
            </a:r>
          </a:p>
          <a:p>
            <a:r>
              <a:rPr lang="en-US" dirty="0" smtClean="0"/>
              <a:t>Narrador </a:t>
            </a:r>
            <a:r>
              <a:rPr lang="en-US" dirty="0"/>
              <a:t>de observación (no </a:t>
            </a:r>
            <a:r>
              <a:rPr lang="es-CO" dirty="0" smtClean="0"/>
              <a:t>omniscente</a:t>
            </a:r>
            <a:r>
              <a:rPr lang="en-US" dirty="0" smtClean="0"/>
              <a:t>)</a:t>
            </a:r>
          </a:p>
          <a:p>
            <a:r>
              <a:rPr lang="en-US" dirty="0" smtClean="0"/>
              <a:t>Escribió en 1962</a:t>
            </a:r>
          </a:p>
          <a:p>
            <a:r>
              <a:rPr lang="es-ES" dirty="0"/>
              <a:t>I</a:t>
            </a:r>
            <a:r>
              <a:rPr lang="es-ES" dirty="0" smtClean="0"/>
              <a:t>ncorpora </a:t>
            </a:r>
            <a:r>
              <a:rPr lang="es-ES" dirty="0"/>
              <a:t>lo real con algo de ficción</a:t>
            </a:r>
            <a:endParaRPr lang="en-US" dirty="0" smtClean="0"/>
          </a:p>
          <a:p>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err="1" smtClean="0"/>
              <a:t>Temas</a:t>
            </a:r>
            <a:r>
              <a:rPr lang="en-US" b="1" smtClean="0"/>
              <a:t> </a:t>
            </a:r>
            <a:endParaRPr lang="en-US"/>
          </a:p>
        </p:txBody>
      </p:sp>
      <p:sp>
        <p:nvSpPr>
          <p:cNvPr id="3" name="Content Placeholder 2"/>
          <p:cNvSpPr>
            <a:spLocks noGrp="1"/>
          </p:cNvSpPr>
          <p:nvPr>
            <p:ph idx="1"/>
          </p:nvPr>
        </p:nvSpPr>
        <p:spPr/>
        <p:txBody>
          <a:bodyPr>
            <a:normAutofit fontScale="85000" lnSpcReduction="20000"/>
          </a:bodyPr>
          <a:lstStyle/>
          <a:p>
            <a:endParaRPr lang="en-US" dirty="0" smtClean="0"/>
          </a:p>
          <a:p>
            <a:r>
              <a:rPr lang="es-ES" dirty="0" smtClean="0"/>
              <a:t>1. El realismo</a:t>
            </a:r>
          </a:p>
          <a:p>
            <a:pPr lvl="1"/>
            <a:r>
              <a:rPr lang="es-ES" dirty="0" smtClean="0"/>
              <a:t>sufrimiento humano y la angustia </a:t>
            </a:r>
          </a:p>
          <a:p>
            <a:endParaRPr lang="en-US" dirty="0" smtClean="0"/>
          </a:p>
          <a:p>
            <a:r>
              <a:rPr lang="es-ES" dirty="0" smtClean="0"/>
              <a:t>2. Relación entre madre e hijo </a:t>
            </a:r>
          </a:p>
          <a:p>
            <a:endParaRPr lang="en-US" dirty="0" smtClean="0"/>
          </a:p>
          <a:p>
            <a:r>
              <a:rPr lang="es-ES" dirty="0" smtClean="0"/>
              <a:t>3. El pecado (sin) y la presencia / posición de la iglesia </a:t>
            </a:r>
          </a:p>
          <a:p>
            <a:endParaRPr lang="en-US" dirty="0" smtClean="0"/>
          </a:p>
          <a:p>
            <a:r>
              <a:rPr lang="en-US" dirty="0" smtClean="0"/>
              <a:t>4. La </a:t>
            </a:r>
            <a:r>
              <a:rPr lang="en-US" dirty="0" err="1" smtClean="0"/>
              <a:t>crítica</a:t>
            </a:r>
            <a:r>
              <a:rPr lang="en-US" dirty="0" smtClean="0"/>
              <a:t> social </a:t>
            </a:r>
          </a:p>
          <a:p>
            <a:endParaRPr lang="en-US" dirty="0" smtClean="0"/>
          </a:p>
          <a:p>
            <a:r>
              <a:rPr lang="es-ES" dirty="0" smtClean="0"/>
              <a:t>5. La dignidad del ser humano </a:t>
            </a:r>
          </a:p>
          <a:p>
            <a:endParaRPr lang="en-US" dirty="0" smtClean="0"/>
          </a:p>
          <a:p>
            <a:r>
              <a:rPr lang="es-ES" dirty="0" smtClean="0"/>
              <a:t>6. La soledad y la solidaridad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s-ES" dirty="0"/>
              <a:t>Técnicas narrativas</a:t>
            </a:r>
            <a:endParaRPr lang="en-US" dirty="0"/>
          </a:p>
        </p:txBody>
      </p:sp>
      <p:sp>
        <p:nvSpPr>
          <p:cNvPr id="3" name="Content Placeholder 2"/>
          <p:cNvSpPr>
            <a:spLocks noGrp="1"/>
          </p:cNvSpPr>
          <p:nvPr>
            <p:ph idx="1"/>
          </p:nvPr>
        </p:nvSpPr>
        <p:spPr/>
        <p:txBody>
          <a:bodyPr>
            <a:normAutofit fontScale="92500" lnSpcReduction="10000"/>
          </a:bodyPr>
          <a:lstStyle/>
          <a:p>
            <a:r>
              <a:rPr lang="es-ES" dirty="0" smtClean="0"/>
              <a:t>Un hipérbole</a:t>
            </a:r>
          </a:p>
          <a:p>
            <a:pPr lvl="1"/>
            <a:r>
              <a:rPr lang="es-ES" dirty="0" smtClean="0"/>
              <a:t>el calor</a:t>
            </a:r>
          </a:p>
          <a:p>
            <a:pPr lvl="2"/>
            <a:r>
              <a:rPr lang="es-ES" dirty="0" smtClean="0"/>
              <a:t> </a:t>
            </a:r>
            <a:r>
              <a:rPr lang="es-ES" dirty="0"/>
              <a:t>Pone énfasis en el clima para que el lector imagine la situación de las mujeres. No tienen dinero ni mucha comida y sólo quieren ver a su hijo/hermano</a:t>
            </a:r>
            <a:r>
              <a:rPr lang="es-ES" dirty="0" smtClean="0"/>
              <a:t>.</a:t>
            </a:r>
          </a:p>
          <a:p>
            <a:r>
              <a:rPr lang="es-ES" dirty="0" smtClean="0"/>
              <a:t>Pleonasmo (</a:t>
            </a:r>
            <a:r>
              <a:rPr lang="es-ES" dirty="0" err="1" smtClean="0"/>
              <a:t>redundancy</a:t>
            </a:r>
            <a:r>
              <a:rPr lang="es-ES" dirty="0" smtClean="0"/>
              <a:t>)</a:t>
            </a:r>
          </a:p>
          <a:p>
            <a:pPr lvl="1"/>
            <a:r>
              <a:rPr lang="es-ES" dirty="0" smtClean="0"/>
              <a:t> </a:t>
            </a:r>
            <a:r>
              <a:rPr lang="es-ES" dirty="0"/>
              <a:t>“La mujer movió la cabeza en silencio” Cuando uno mueve la cabeza, no tiene que hablar</a:t>
            </a:r>
            <a:r>
              <a:rPr lang="es-ES" dirty="0" smtClean="0"/>
              <a:t>.</a:t>
            </a:r>
          </a:p>
          <a:p>
            <a:r>
              <a:rPr lang="es-ES" dirty="0" smtClean="0"/>
              <a:t>Onomatopeya</a:t>
            </a:r>
          </a:p>
          <a:p>
            <a:pPr lvl="1"/>
            <a:r>
              <a:rPr lang="es-ES" dirty="0" smtClean="0"/>
              <a:t> </a:t>
            </a:r>
            <a:r>
              <a:rPr lang="es-ES" dirty="0"/>
              <a:t>“en el interior zumbaba un ventilador </a:t>
            </a:r>
            <a:r>
              <a:rPr lang="es-ES" dirty="0" err="1"/>
              <a:t>elétrico</a:t>
            </a:r>
            <a:r>
              <a:rPr lang="es-ES" dirty="0"/>
              <a:t>” Zumbaba es un sonido que imita un insecto.</a:t>
            </a:r>
            <a:br>
              <a:rPr lang="es-ES" dirty="0"/>
            </a:br>
            <a:r>
              <a:rPr lang="es-ES" dirty="0"/>
              <a:t/>
            </a:r>
            <a:br>
              <a:rPr lang="es-ES" dirty="0"/>
            </a:br>
            <a:endParaRPr lang="en-US" dirty="0"/>
          </a:p>
        </p:txBody>
      </p:sp>
    </p:spTree>
    <p:extLst>
      <p:ext uri="{BB962C8B-B14F-4D97-AF65-F5344CB8AC3E}">
        <p14:creationId xmlns="" xmlns:p14="http://schemas.microsoft.com/office/powerpoint/2010/main" val="1781331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err="1" smtClean="0"/>
              <a:t>Personajes</a:t>
            </a:r>
            <a:r>
              <a:rPr lang="en-US" b="1" smtClean="0"/>
              <a:t> </a:t>
            </a:r>
            <a:endParaRPr lang="en-US"/>
          </a:p>
        </p:txBody>
      </p:sp>
      <p:sp>
        <p:nvSpPr>
          <p:cNvPr id="3" name="Content Placeholder 2"/>
          <p:cNvSpPr>
            <a:spLocks noGrp="1"/>
          </p:cNvSpPr>
          <p:nvPr>
            <p:ph idx="1"/>
          </p:nvPr>
        </p:nvSpPr>
        <p:spPr/>
        <p:txBody>
          <a:bodyPr>
            <a:normAutofit lnSpcReduction="10000"/>
          </a:bodyPr>
          <a:lstStyle/>
          <a:p>
            <a:r>
              <a:rPr lang="en-US" dirty="0" smtClean="0"/>
              <a:t>La </a:t>
            </a:r>
            <a:r>
              <a:rPr lang="en-US" dirty="0" err="1" smtClean="0"/>
              <a:t>madre</a:t>
            </a:r>
            <a:endParaRPr lang="en-US" dirty="0" smtClean="0"/>
          </a:p>
          <a:p>
            <a:pPr lvl="1"/>
            <a:r>
              <a:rPr lang="en-US" dirty="0" smtClean="0"/>
              <a:t>sin </a:t>
            </a:r>
            <a:r>
              <a:rPr lang="en-US" dirty="0" err="1" smtClean="0"/>
              <a:t>mucha</a:t>
            </a:r>
            <a:r>
              <a:rPr lang="en-US" dirty="0" smtClean="0"/>
              <a:t> </a:t>
            </a:r>
            <a:r>
              <a:rPr lang="en-US" dirty="0" err="1" smtClean="0"/>
              <a:t>emoción</a:t>
            </a:r>
            <a:r>
              <a:rPr lang="en-US" dirty="0" smtClean="0"/>
              <a:t>, </a:t>
            </a:r>
            <a:r>
              <a:rPr lang="en-US" dirty="0" err="1" smtClean="0"/>
              <a:t>fuerte</a:t>
            </a:r>
            <a:r>
              <a:rPr lang="en-US" dirty="0" smtClean="0"/>
              <a:t>, </a:t>
            </a:r>
            <a:r>
              <a:rPr lang="en-US" dirty="0" err="1" smtClean="0"/>
              <a:t>vieja</a:t>
            </a:r>
            <a:r>
              <a:rPr lang="en-US" dirty="0" smtClean="0"/>
              <a:t>, </a:t>
            </a:r>
            <a:r>
              <a:rPr lang="en-US" dirty="0" err="1" smtClean="0"/>
              <a:t>seria</a:t>
            </a:r>
            <a:r>
              <a:rPr lang="en-US" dirty="0" smtClean="0"/>
              <a:t>, </a:t>
            </a:r>
            <a:r>
              <a:rPr lang="en-US" dirty="0" err="1" smtClean="0"/>
              <a:t>triste</a:t>
            </a:r>
            <a:endParaRPr lang="en-US" dirty="0" smtClean="0"/>
          </a:p>
          <a:p>
            <a:r>
              <a:rPr lang="en-US" dirty="0" smtClean="0"/>
              <a:t>La </a:t>
            </a:r>
            <a:r>
              <a:rPr lang="en-US" dirty="0" err="1" smtClean="0"/>
              <a:t>niña</a:t>
            </a:r>
            <a:endParaRPr lang="en-US" dirty="0" smtClean="0"/>
          </a:p>
          <a:p>
            <a:pPr lvl="1"/>
            <a:r>
              <a:rPr lang="en-US" dirty="0" smtClean="0"/>
              <a:t>12 </a:t>
            </a:r>
            <a:r>
              <a:rPr lang="en-US" dirty="0" err="1" smtClean="0"/>
              <a:t>años</a:t>
            </a:r>
            <a:r>
              <a:rPr lang="en-US" dirty="0" smtClean="0"/>
              <a:t>, </a:t>
            </a:r>
            <a:r>
              <a:rPr lang="en-US" dirty="0" err="1" smtClean="0"/>
              <a:t>silenciosa</a:t>
            </a:r>
            <a:endParaRPr lang="en-US" dirty="0" smtClean="0"/>
          </a:p>
          <a:p>
            <a:r>
              <a:rPr lang="en-US" dirty="0" smtClean="0"/>
              <a:t>La </a:t>
            </a:r>
            <a:r>
              <a:rPr lang="en-US" dirty="0" err="1" smtClean="0"/>
              <a:t>señora</a:t>
            </a:r>
            <a:r>
              <a:rPr lang="en-US" dirty="0" smtClean="0"/>
              <a:t> </a:t>
            </a:r>
            <a:r>
              <a:rPr lang="en-US" dirty="0" err="1" smtClean="0"/>
              <a:t>Rebeca</a:t>
            </a:r>
            <a:endParaRPr lang="en-US" dirty="0" smtClean="0"/>
          </a:p>
          <a:p>
            <a:pPr lvl="1"/>
            <a:r>
              <a:rPr lang="en-US" dirty="0" err="1" smtClean="0"/>
              <a:t>una</a:t>
            </a:r>
            <a:r>
              <a:rPr lang="en-US" dirty="0" smtClean="0"/>
              <a:t> </a:t>
            </a:r>
            <a:r>
              <a:rPr lang="en-US" dirty="0" err="1" smtClean="0"/>
              <a:t>viuda</a:t>
            </a:r>
            <a:r>
              <a:rPr lang="en-US" dirty="0" smtClean="0"/>
              <a:t> </a:t>
            </a:r>
            <a:r>
              <a:rPr lang="en-US" dirty="0" err="1" smtClean="0"/>
              <a:t>solitaria</a:t>
            </a:r>
            <a:r>
              <a:rPr lang="en-US" dirty="0" smtClean="0"/>
              <a:t> del pueblo </a:t>
            </a:r>
            <a:r>
              <a:rPr lang="en-US" dirty="0" err="1" smtClean="0"/>
              <a:t>que</a:t>
            </a:r>
            <a:r>
              <a:rPr lang="en-US" dirty="0" smtClean="0"/>
              <a:t> </a:t>
            </a:r>
            <a:r>
              <a:rPr lang="en-US" dirty="0" err="1" smtClean="0"/>
              <a:t>mató</a:t>
            </a:r>
            <a:r>
              <a:rPr lang="en-US" dirty="0" smtClean="0"/>
              <a:t> a Carlos </a:t>
            </a:r>
            <a:r>
              <a:rPr lang="en-US" dirty="0" err="1" smtClean="0"/>
              <a:t>Centeno</a:t>
            </a:r>
            <a:endParaRPr lang="en-US" dirty="0" smtClean="0"/>
          </a:p>
          <a:p>
            <a:r>
              <a:rPr lang="en-US" dirty="0" smtClean="0"/>
              <a:t>Carlos </a:t>
            </a:r>
            <a:r>
              <a:rPr lang="en-US" dirty="0" err="1" smtClean="0"/>
              <a:t>Centeno</a:t>
            </a:r>
            <a:endParaRPr lang="en-US" dirty="0" smtClean="0"/>
          </a:p>
          <a:p>
            <a:pPr lvl="1"/>
            <a:r>
              <a:rPr lang="en-US" dirty="0" smtClean="0"/>
              <a:t>el </a:t>
            </a:r>
            <a:r>
              <a:rPr lang="en-US" dirty="0" err="1" smtClean="0"/>
              <a:t>hijo</a:t>
            </a:r>
            <a:r>
              <a:rPr lang="en-US" dirty="0" smtClean="0"/>
              <a:t> del </a:t>
            </a:r>
            <a:r>
              <a:rPr lang="en-US" dirty="0" err="1" smtClean="0"/>
              <a:t>madre</a:t>
            </a:r>
            <a:r>
              <a:rPr lang="en-US" dirty="0" smtClean="0"/>
              <a:t>, </a:t>
            </a:r>
            <a:r>
              <a:rPr lang="en-US" dirty="0" err="1" smtClean="0"/>
              <a:t>ladrón</a:t>
            </a:r>
            <a:r>
              <a:rPr lang="en-US" dirty="0" smtClean="0"/>
              <a:t>, </a:t>
            </a:r>
            <a:r>
              <a:rPr lang="en-US" dirty="0" err="1" smtClean="0"/>
              <a:t>buen</a:t>
            </a:r>
            <a:r>
              <a:rPr lang="en-US" dirty="0" smtClean="0"/>
              <a:t> </a:t>
            </a:r>
            <a:r>
              <a:rPr lang="en-US" dirty="0" err="1" smtClean="0"/>
              <a:t>chico</a:t>
            </a:r>
            <a:endParaRPr lang="en-US" dirty="0" smtClean="0"/>
          </a:p>
          <a:p>
            <a:pPr lvl="1"/>
            <a:r>
              <a:rPr lang="en-US" dirty="0" err="1" smtClean="0"/>
              <a:t>está</a:t>
            </a:r>
            <a:r>
              <a:rPr lang="en-US" dirty="0" smtClean="0"/>
              <a:t> </a:t>
            </a:r>
            <a:r>
              <a:rPr lang="en-US" dirty="0" err="1" smtClean="0"/>
              <a:t>enterrado</a:t>
            </a:r>
            <a:r>
              <a:rPr lang="en-US" dirty="0" smtClean="0"/>
              <a:t> en </a:t>
            </a:r>
            <a:r>
              <a:rPr lang="en-US" dirty="0" err="1" smtClean="0"/>
              <a:t>una</a:t>
            </a:r>
            <a:r>
              <a:rPr lang="en-US" dirty="0" smtClean="0"/>
              <a:t> </a:t>
            </a:r>
            <a:r>
              <a:rPr lang="en-US" dirty="0" err="1" smtClean="0"/>
              <a:t>tumba</a:t>
            </a:r>
            <a:r>
              <a:rPr lang="en-US" dirty="0" smtClean="0"/>
              <a:t> en el pueblo</a:t>
            </a:r>
          </a:p>
          <a:p>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err="1" smtClean="0"/>
              <a:t>Personajes</a:t>
            </a:r>
            <a:r>
              <a:rPr lang="en-US" b="1" smtClean="0"/>
              <a:t> #2</a:t>
            </a:r>
            <a:endParaRPr lang="en-US"/>
          </a:p>
        </p:txBody>
      </p:sp>
      <p:sp>
        <p:nvSpPr>
          <p:cNvPr id="3" name="Content Placeholder 2"/>
          <p:cNvSpPr>
            <a:spLocks noGrp="1"/>
          </p:cNvSpPr>
          <p:nvPr>
            <p:ph idx="1"/>
          </p:nvPr>
        </p:nvSpPr>
        <p:spPr/>
        <p:txBody>
          <a:bodyPr>
            <a:normAutofit/>
          </a:bodyPr>
          <a:lstStyle/>
          <a:p>
            <a:r>
              <a:rPr lang="en-US" smtClean="0"/>
              <a:t>El sacerdote (el cura)</a:t>
            </a:r>
          </a:p>
          <a:p>
            <a:pPr lvl="1"/>
            <a:r>
              <a:rPr lang="en-US" smtClean="0"/>
              <a:t>padre de la iglesia local que cuida el cementerio </a:t>
            </a:r>
          </a:p>
          <a:p>
            <a:r>
              <a:rPr lang="en-US" smtClean="0"/>
              <a:t>La </a:t>
            </a:r>
            <a:r>
              <a:rPr lang="en-US" err="1" smtClean="0"/>
              <a:t>hermana</a:t>
            </a:r>
            <a:r>
              <a:rPr lang="en-US" smtClean="0"/>
              <a:t> del sacerdote (la mujer)</a:t>
            </a:r>
          </a:p>
          <a:p>
            <a:pPr lvl="1"/>
            <a:r>
              <a:rPr lang="en-US" smtClean="0"/>
              <a:t>vive en la iglesia con su hermano</a:t>
            </a:r>
          </a:p>
          <a:p>
            <a:r>
              <a:rPr lang="en-US" smtClean="0"/>
              <a:t>El público</a:t>
            </a:r>
          </a:p>
          <a:p>
            <a:pPr lvl="1"/>
            <a:r>
              <a:rPr lang="en-US" smtClean="0"/>
              <a:t>esperando afuera (bajo del sol) para ver que pasa con esta señora tan extraña</a:t>
            </a:r>
          </a:p>
          <a:p>
            <a:r>
              <a:rPr lang="en-US" smtClean="0"/>
              <a:t>El </a:t>
            </a:r>
            <a:r>
              <a:rPr lang="en-US" err="1" smtClean="0"/>
              <a:t>calor</a:t>
            </a:r>
            <a:r>
              <a:rPr lang="en-US" smtClean="0"/>
              <a:t> del pueblo</a:t>
            </a:r>
          </a:p>
          <a:p>
            <a:pPr lvl="1"/>
            <a:r>
              <a:rPr lang="en-US" smtClean="0"/>
              <a:t>presente en cada sección del relato</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TRAMA</a:t>
            </a:r>
            <a:br>
              <a:rPr lang="en-US" b="1" dirty="0" smtClean="0"/>
            </a:br>
            <a:r>
              <a:rPr lang="en-US" b="1" dirty="0" smtClean="0"/>
              <a:t> </a:t>
            </a:r>
            <a:endParaRPr lang="en-US" dirty="0"/>
          </a:p>
        </p:txBody>
      </p:sp>
      <p:sp>
        <p:nvSpPr>
          <p:cNvPr id="3" name="Content Placeholder 2"/>
          <p:cNvSpPr>
            <a:spLocks noGrp="1"/>
          </p:cNvSpPr>
          <p:nvPr>
            <p:ph idx="1"/>
          </p:nvPr>
        </p:nvSpPr>
        <p:spPr/>
        <p:txBody>
          <a:bodyPr>
            <a:normAutofit fontScale="85000" lnSpcReduction="10000"/>
          </a:bodyPr>
          <a:lstStyle/>
          <a:p>
            <a:r>
              <a:rPr lang="es-ES" dirty="0" smtClean="0"/>
              <a:t>Una madre y su hija viajan por tren a un pueblo donde acaba de morir su hijo, que fue disparado mientras robaba una casa. </a:t>
            </a:r>
          </a:p>
          <a:p>
            <a:r>
              <a:rPr lang="es-ES" dirty="0" smtClean="0"/>
              <a:t>Llegan durante la siesta, cuando hace mucho calor, y tienen que ir a la casa del sacerdote para pedir las llaves del cementerio. </a:t>
            </a:r>
          </a:p>
          <a:p>
            <a:r>
              <a:rPr lang="es-ES" dirty="0" smtClean="0"/>
              <a:t>No muestran ninguna emoción mientras tienen que escuchar los consejos del padre sobre su hijo que él nunca conoció. </a:t>
            </a:r>
          </a:p>
          <a:p>
            <a:r>
              <a:rPr lang="es-ES" dirty="0" smtClean="0"/>
              <a:t>El hijo robaba porque no tenía otro recurso. Mientras esperan, el público se congregan afuera para ver la madre del ladrón. </a:t>
            </a:r>
          </a:p>
          <a:p>
            <a:r>
              <a:rPr lang="es-ES" dirty="0" smtClean="0"/>
              <a:t>El padre quiere que ellas salgan por el patio para que no pase nada con el público.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276</TotalTime>
  <Words>1038</Words>
  <Application>Microsoft Office PowerPoint</Application>
  <PresentationFormat>On-screen Show (4:3)</PresentationFormat>
  <Paragraphs>97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La Siesta del martes Los FUNERALES de la mama Grande </vt:lpstr>
      <vt:lpstr>Gabriel García Márquez </vt:lpstr>
      <vt:lpstr>Gabriel García Márquez  #2</vt:lpstr>
      <vt:lpstr>La Siesta del martes</vt:lpstr>
      <vt:lpstr>Temas </vt:lpstr>
      <vt:lpstr>Técnicas narrativas</vt:lpstr>
      <vt:lpstr>Personajes </vt:lpstr>
      <vt:lpstr>Personajes #2</vt:lpstr>
      <vt:lpstr>TRAMA  </vt:lpstr>
      <vt:lpstr>Códigos culturales</vt:lpstr>
      <vt:lpstr>Códigos culturales #2</vt:lpstr>
      <vt:lpstr>Código geografíco</vt:lpstr>
      <vt:lpstr>Conviene saber </vt:lpstr>
      <vt:lpstr>Conviene saber </vt:lpstr>
      <vt:lpstr>Conviene saber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Siesta del martes</dc:title>
  <dc:creator>sgustas66</dc:creator>
  <cp:lastModifiedBy>221162</cp:lastModifiedBy>
  <cp:revision>20</cp:revision>
  <dcterms:created xsi:type="dcterms:W3CDTF">2012-12-05T01:18:24Z</dcterms:created>
  <dcterms:modified xsi:type="dcterms:W3CDTF">2015-04-09T17:04:27Z</dcterms:modified>
</cp:coreProperties>
</file>